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strictFirstAndLastChars="0" saveSubsetFonts="1" autoCompressPictures="0">
  <p:sldMasterIdLst>
    <p:sldMasterId id="2147483648" r:id="rId1"/>
    <p:sldMasterId id="2147483651" r:id="rId2"/>
    <p:sldMasterId id="2147483652" r:id="rId3"/>
    <p:sldMasterId id="2147483653" r:id="rId4"/>
  </p:sldMasterIdLst>
  <p:notesMasterIdLst>
    <p:notesMasterId r:id="rId9"/>
  </p:notesMasterIdLst>
  <p:sldIdLst>
    <p:sldId id="269" r:id="rId5"/>
    <p:sldId id="265" r:id="rId6"/>
    <p:sldId id="266" r:id="rId7"/>
    <p:sldId id="268" r:id="rId8"/>
  </p:sldIdLst>
  <p:sldSz cx="13004800" cy="9753600"/>
  <p:notesSz cx="6858000" cy="9144000"/>
  <p:defaultTextStyle>
    <a:defPPr>
      <a:defRPr lang="en-US"/>
    </a:defPPr>
    <a:lvl1pPr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1pPr>
    <a:lvl2pPr marL="228600" indent="2286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2pPr>
    <a:lvl3pPr marL="457200" indent="4572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3pPr>
    <a:lvl4pPr marL="685800" indent="6858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4pPr>
    <a:lvl5pPr marL="914400" indent="9144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5pPr>
    <a:lvl6pPr marL="2286000" algn="l" defTabSz="914400" rtl="0" eaLnBrk="1" latinLnBrk="0" hangingPunct="1">
      <a:defRPr sz="1200" kern="1200">
        <a:solidFill>
          <a:srgbClr val="000000"/>
        </a:solidFill>
        <a:latin typeface="Helvetica" charset="0"/>
        <a:ea typeface="Helvetica" charset="0"/>
        <a:cs typeface="Helvetica" charset="0"/>
        <a:sym typeface="Helvetica" charset="0"/>
      </a:defRPr>
    </a:lvl6pPr>
    <a:lvl7pPr marL="2743200" algn="l" defTabSz="914400" rtl="0" eaLnBrk="1" latinLnBrk="0" hangingPunct="1">
      <a:defRPr sz="1200" kern="1200">
        <a:solidFill>
          <a:srgbClr val="000000"/>
        </a:solidFill>
        <a:latin typeface="Helvetica" charset="0"/>
        <a:ea typeface="Helvetica" charset="0"/>
        <a:cs typeface="Helvetica" charset="0"/>
        <a:sym typeface="Helvetica" charset="0"/>
      </a:defRPr>
    </a:lvl7pPr>
    <a:lvl8pPr marL="3200400" algn="l" defTabSz="914400" rtl="0" eaLnBrk="1" latinLnBrk="0" hangingPunct="1">
      <a:defRPr sz="1200" kern="1200">
        <a:solidFill>
          <a:srgbClr val="000000"/>
        </a:solidFill>
        <a:latin typeface="Helvetica" charset="0"/>
        <a:ea typeface="Helvetica" charset="0"/>
        <a:cs typeface="Helvetica" charset="0"/>
        <a:sym typeface="Helvetica" charset="0"/>
      </a:defRPr>
    </a:lvl8pPr>
    <a:lvl9pPr marL="3657600" algn="l" defTabSz="914400" rtl="0" eaLnBrk="1" latinLnBrk="0" hangingPunct="1">
      <a:defRPr sz="1200" kern="1200">
        <a:solidFill>
          <a:srgbClr val="000000"/>
        </a:solidFill>
        <a:latin typeface="Helvetica" charset="0"/>
        <a:ea typeface="Helvetica" charset="0"/>
        <a:cs typeface="Helvetica" charset="0"/>
        <a:sym typeface="Helvetica"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6"/>
    <p:restoredTop sz="61584"/>
  </p:normalViewPr>
  <p:slideViewPr>
    <p:cSldViewPr>
      <p:cViewPr varScale="1">
        <p:scale>
          <a:sx n="32" d="100"/>
          <a:sy n="32" d="100"/>
        </p:scale>
        <p:origin x="2192" y="168"/>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notesMaster" Target="notesMasters/notesMaster1.xml"/><Relationship Id="rId1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3" name="Rectangle 1"/>
          <p:cNvSpPr>
            <a:spLocks noGrp="1" noRot="1" noChangeAspec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sp>
      <p:sp>
        <p:nvSpPr>
          <p:cNvPr id="8194" name="Rectangle 2"/>
          <p:cNvSpPr>
            <a:spLocks noGrp="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noProof="0" smtClean="0">
                <a:sym typeface="Lucida Grande" charset="0"/>
              </a:rPr>
              <a:t>Click to edit Master text styles</a:t>
            </a:r>
          </a:p>
          <a:p>
            <a:pPr lvl="1"/>
            <a:r>
              <a:rPr lang="en-US" altLang="en-US" noProof="0" smtClean="0">
                <a:sym typeface="Lucida Grande" charset="0"/>
              </a:rPr>
              <a:t>Second level</a:t>
            </a:r>
          </a:p>
          <a:p>
            <a:pPr lvl="2"/>
            <a:r>
              <a:rPr lang="en-US" altLang="en-US" noProof="0" smtClean="0">
                <a:sym typeface="Lucida Grande" charset="0"/>
              </a:rPr>
              <a:t>Third level</a:t>
            </a:r>
          </a:p>
          <a:p>
            <a:pPr lvl="3"/>
            <a:r>
              <a:rPr lang="en-US" altLang="en-US" noProof="0" smtClean="0">
                <a:sym typeface="Lucida Grande" charset="0"/>
              </a:rPr>
              <a:t>Fourth level</a:t>
            </a:r>
          </a:p>
          <a:p>
            <a:pPr lvl="4"/>
            <a:r>
              <a:rPr lang="en-US" altLang="en-US" noProof="0" smtClean="0">
                <a:sym typeface="Lucida Grande" charset="0"/>
              </a:rPr>
              <a:t>Fifth level</a:t>
            </a:r>
          </a:p>
        </p:txBody>
      </p:sp>
    </p:spTree>
    <p:extLst>
      <p:ext uri="{BB962C8B-B14F-4D97-AF65-F5344CB8AC3E}">
        <p14:creationId xmlns:p14="http://schemas.microsoft.com/office/powerpoint/2010/main" val="1241812980"/>
      </p:ext>
    </p:extLst>
  </p:cSld>
  <p:clrMap bg1="lt1" tx1="dk1" bg2="lt2" tx2="dk2" accent1="accent1" accent2="accent2" accent3="accent3" accent4="accent4" accent5="accent5" accent6="accent6" hlink="hlink" folHlink="folHlink"/>
  <p:notesStyle>
    <a:lvl1pPr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1pPr>
    <a:lvl2pPr marL="2286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2pPr>
    <a:lvl3pPr marL="4572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3pPr>
    <a:lvl4pPr marL="6858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4pPr>
    <a:lvl5pPr marL="9144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200" eaLnBrk="1"/>
            <a:r>
              <a:rPr lang="en-US" altLang="en-US" sz="2400">
                <a:latin typeface="Calibri" charset="0"/>
                <a:ea typeface="Calibri" charset="0"/>
                <a:cs typeface="Calibri" charset="0"/>
                <a:sym typeface="Calibri" charset="0"/>
              </a:rPr>
              <a:t>You are all in different spots re: what you would like to work on instructionally and your focus on the research based lesson cycle.  Your sessions with me will really allow you to focus on whatever aspect of lessons you think is most important in order to support your instructional goals.  </a:t>
            </a:r>
          </a:p>
          <a:p>
            <a:pPr defTabSz="457200" eaLnBrk="1"/>
            <a:endParaRPr lang="en-US" altLang="en-US" sz="2400">
              <a:latin typeface="Calibri" charset="0"/>
              <a:ea typeface="Calibri" charset="0"/>
              <a:cs typeface="Calibri" charset="0"/>
              <a:sym typeface="Calibri" charset="0"/>
            </a:endParaRPr>
          </a:p>
          <a:p>
            <a:pPr defTabSz="457200" eaLnBrk="1"/>
            <a:r>
              <a:rPr lang="en-US" altLang="en-US" sz="2400">
                <a:latin typeface="Calibri" charset="0"/>
                <a:ea typeface="Calibri" charset="0"/>
                <a:cs typeface="Calibri" charset="0"/>
                <a:sym typeface="Calibri" charset="0"/>
              </a:rPr>
              <a:t>If you’re new to SEISMIC, this lesson planning template is intended to help ensure that you are including elements of effective instruction as articulated in the CCSS, NGSS, and TPEP.</a:t>
            </a:r>
          </a:p>
          <a:p>
            <a:pPr defTabSz="457200" eaLnBrk="1"/>
            <a:endParaRPr lang="en-US" altLang="en-US"/>
          </a:p>
          <a:p>
            <a:pPr defTabSz="457200" eaLnBrk="1"/>
            <a:r>
              <a:rPr lang="en-US" altLang="en-US"/>
              <a:t>While the majority of the time during our sessions together will be lesson planning work time, I will provide you will a small amount of content each day, to help you think a little more deeply about some aspect of your lesson that you could conceivably incorporate into the lesson(s) you are planning.</a:t>
            </a:r>
          </a:p>
        </p:txBody>
      </p:sp>
    </p:spTree>
    <p:extLst>
      <p:ext uri="{BB962C8B-B14F-4D97-AF65-F5344CB8AC3E}">
        <p14:creationId xmlns:p14="http://schemas.microsoft.com/office/powerpoint/2010/main" val="1904673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Grp="1" noRot="1" noChangeAspect="1" noChangeArrowheads="1"/>
          </p:cNvSpPr>
          <p:nvPr>
            <p:ph type="sldImg"/>
          </p:nvPr>
        </p:nvSpPr>
        <p:spPr/>
      </p:sp>
      <p:sp>
        <p:nvSpPr>
          <p:cNvPr id="24578" name="Rectangle 2"/>
          <p:cNvSpPr>
            <a:spLocks noGrp="1" noChangeArrowheads="1"/>
          </p:cNvSpPr>
          <p:nvPr>
            <p:ph type="body" idx="1"/>
          </p:nvPr>
        </p:nvSpPr>
        <p:spPr/>
        <p:txBody>
          <a:bodyPr/>
          <a:lstStyle/>
          <a:p>
            <a:pPr defTabSz="1295400" eaLnBrk="1">
              <a:spcBef>
                <a:spcPts val="1100"/>
              </a:spcBef>
            </a:pPr>
            <a:r>
              <a:rPr lang="en-US" altLang="en-US" sz="1200" dirty="0">
                <a:solidFill>
                  <a:srgbClr val="010101"/>
                </a:solidFill>
                <a:latin typeface="Calibri" charset="0"/>
                <a:ea typeface="Calibri" charset="0"/>
                <a:cs typeface="Calibri" charset="0"/>
                <a:sym typeface="Calibri" charset="0"/>
              </a:rPr>
              <a:t>Learning target for this session is to be able to answer the question:</a:t>
            </a:r>
          </a:p>
          <a:p>
            <a:pPr defTabSz="1295400" eaLnBrk="1">
              <a:spcBef>
                <a:spcPts val="1100"/>
              </a:spcBef>
              <a:buFontTx/>
              <a:buChar char="•"/>
            </a:pPr>
            <a:r>
              <a:rPr lang="en-US" altLang="en-US" sz="1200" dirty="0">
                <a:solidFill>
                  <a:srgbClr val="010101"/>
                </a:solidFill>
                <a:latin typeface="Calibri" charset="0"/>
                <a:ea typeface="Calibri" charset="0"/>
                <a:cs typeface="Calibri" charset="0"/>
                <a:sym typeface="Calibri" charset="0"/>
              </a:rPr>
              <a:t>How can I improve my learning targets for next year?</a:t>
            </a:r>
          </a:p>
          <a:p>
            <a:pPr defTabSz="1295400" eaLnBrk="1">
              <a:spcBef>
                <a:spcPts val="1100"/>
              </a:spcBef>
            </a:pPr>
            <a:r>
              <a:rPr lang="en-US" altLang="en-US" sz="1200" dirty="0">
                <a:solidFill>
                  <a:srgbClr val="010101"/>
                </a:solidFill>
                <a:latin typeface="Calibri" charset="0"/>
                <a:ea typeface="Calibri" charset="0"/>
                <a:cs typeface="Calibri" charset="0"/>
                <a:sym typeface="Calibri" charset="0"/>
              </a:rPr>
              <a:t>Success criteria:</a:t>
            </a:r>
          </a:p>
          <a:p>
            <a:pPr defTabSz="1295400" eaLnBrk="1">
              <a:spcBef>
                <a:spcPts val="1100"/>
              </a:spcBef>
              <a:buFontTx/>
              <a:buChar char="•"/>
            </a:pPr>
            <a:r>
              <a:rPr lang="en-US" altLang="en-US" sz="1200" dirty="0">
                <a:solidFill>
                  <a:srgbClr val="010101"/>
                </a:solidFill>
                <a:latin typeface="Calibri" charset="0"/>
                <a:ea typeface="Calibri" charset="0"/>
                <a:cs typeface="Calibri" charset="0"/>
                <a:sym typeface="Calibri" charset="0"/>
              </a:rPr>
              <a:t>I can specify plans for ensuring my learning targets are useful for myself and my students.</a:t>
            </a:r>
          </a:p>
          <a:p>
            <a:pPr defTabSz="1295400" eaLnBrk="1">
              <a:spcBef>
                <a:spcPts val="1100"/>
              </a:spcBef>
            </a:pPr>
            <a:endParaRPr lang="en-US" altLang="en-US" sz="1200" dirty="0">
              <a:solidFill>
                <a:srgbClr val="010101"/>
              </a:solidFill>
              <a:latin typeface="Calibri" charset="0"/>
              <a:ea typeface="Calibri" charset="0"/>
              <a:cs typeface="Calibri" charset="0"/>
              <a:sym typeface="Calibri" charset="0"/>
            </a:endParaRPr>
          </a:p>
          <a:p>
            <a:pPr defTabSz="1295400" eaLnBrk="1">
              <a:spcBef>
                <a:spcPts val="1100"/>
              </a:spcBef>
            </a:pPr>
            <a:r>
              <a:rPr lang="en-US" altLang="en-US" sz="1200" dirty="0" err="1">
                <a:solidFill>
                  <a:srgbClr val="010101"/>
                </a:solidFill>
                <a:latin typeface="Calibri" charset="0"/>
                <a:ea typeface="Calibri" charset="0"/>
                <a:cs typeface="Calibri" charset="0"/>
                <a:sym typeface="Calibri" charset="0"/>
              </a:rPr>
              <a:t>Wiliam</a:t>
            </a:r>
            <a:r>
              <a:rPr lang="en-US" altLang="en-US" sz="1200" dirty="0">
                <a:solidFill>
                  <a:srgbClr val="010101"/>
                </a:solidFill>
                <a:latin typeface="Calibri" charset="0"/>
                <a:ea typeface="Calibri" charset="0"/>
                <a:cs typeface="Calibri" charset="0"/>
                <a:sym typeface="Calibri" charset="0"/>
              </a:rPr>
              <a:t> has a new book out that I highly recommend, </a:t>
            </a:r>
            <a:r>
              <a:rPr lang="en-US" altLang="en-US" sz="1200" i="1" dirty="0">
                <a:solidFill>
                  <a:srgbClr val="010101"/>
                </a:solidFill>
                <a:latin typeface="Calibri" charset="0"/>
                <a:ea typeface="Calibri" charset="0"/>
                <a:cs typeface="Calibri" charset="0"/>
                <a:sym typeface="Calibri" charset="0"/>
              </a:rPr>
              <a:t>Embedding Formative Assessment</a:t>
            </a:r>
            <a:r>
              <a:rPr lang="en-US" altLang="en-US" sz="1200" dirty="0">
                <a:solidFill>
                  <a:srgbClr val="010101"/>
                </a:solidFill>
                <a:latin typeface="Calibri" charset="0"/>
                <a:ea typeface="Calibri" charset="0"/>
                <a:cs typeface="Calibri" charset="0"/>
                <a:sym typeface="Calibri" charset="0"/>
              </a:rPr>
              <a:t>, in which has takes another look at learning targets and success criteria.  We’re going to focus on an excerpt from his learning target chapter for </a:t>
            </a:r>
            <a:r>
              <a:rPr lang="en-US" altLang="en-US" sz="1200" dirty="0" smtClean="0">
                <a:solidFill>
                  <a:srgbClr val="010101"/>
                </a:solidFill>
                <a:latin typeface="Calibri" charset="0"/>
                <a:ea typeface="Calibri" charset="0"/>
                <a:cs typeface="Calibri" charset="0"/>
                <a:sym typeface="Calibri" charset="0"/>
              </a:rPr>
              <a:t>this session.</a:t>
            </a:r>
          </a:p>
          <a:p>
            <a:pPr defTabSz="1295400" eaLnBrk="1">
              <a:spcBef>
                <a:spcPts val="1100"/>
              </a:spcBef>
            </a:pPr>
            <a:endParaRPr lang="en-US" altLang="en-US" sz="1200" dirty="0" smtClean="0">
              <a:solidFill>
                <a:srgbClr val="010101"/>
              </a:solidFill>
              <a:latin typeface="Calibri" charset="0"/>
              <a:ea typeface="Calibri" charset="0"/>
              <a:cs typeface="Calibri" charset="0"/>
              <a:sym typeface="Calibri" charset="0"/>
            </a:endParaRPr>
          </a:p>
          <a:p>
            <a:pPr defTabSz="1295400" eaLnBrk="1">
              <a:spcBef>
                <a:spcPts val="1100"/>
              </a:spcBef>
            </a:pPr>
            <a:r>
              <a:rPr lang="en-US" altLang="en-US" sz="1200" dirty="0" smtClean="0">
                <a:solidFill>
                  <a:srgbClr val="010101"/>
                </a:solidFill>
                <a:latin typeface="Calibri" charset="0"/>
                <a:ea typeface="Calibri" charset="0"/>
                <a:cs typeface="Calibri" charset="0"/>
                <a:sym typeface="Calibri" charset="0"/>
              </a:rPr>
              <a:t>Photo Credit</a:t>
            </a:r>
          </a:p>
          <a:p>
            <a:pPr defTabSz="1295400" eaLnBrk="1">
              <a:spcBef>
                <a:spcPts val="1100"/>
              </a:spcBef>
            </a:pPr>
            <a:r>
              <a:rPr lang="en-US" altLang="en-US" sz="1200" dirty="0" err="1" smtClean="0">
                <a:solidFill>
                  <a:srgbClr val="010101"/>
                </a:solidFill>
                <a:latin typeface="Calibri" charset="0"/>
                <a:ea typeface="Calibri" charset="0"/>
                <a:cs typeface="Calibri" charset="0"/>
                <a:sym typeface="Calibri" charset="0"/>
              </a:rPr>
              <a:t>Pixabay</a:t>
            </a:r>
            <a:r>
              <a:rPr lang="en-US" altLang="en-US" sz="1200" dirty="0" smtClean="0">
                <a:solidFill>
                  <a:srgbClr val="010101"/>
                </a:solidFill>
                <a:latin typeface="Calibri" charset="0"/>
                <a:ea typeface="Calibri" charset="0"/>
                <a:cs typeface="Calibri" charset="0"/>
                <a:sym typeface="Calibri" charset="0"/>
              </a:rPr>
              <a:t>- no credit</a:t>
            </a:r>
            <a:r>
              <a:rPr lang="en-US" altLang="en-US" sz="1200" baseline="0" dirty="0" smtClean="0">
                <a:solidFill>
                  <a:srgbClr val="010101"/>
                </a:solidFill>
                <a:latin typeface="Calibri" charset="0"/>
                <a:ea typeface="Calibri" charset="0"/>
                <a:cs typeface="Calibri" charset="0"/>
                <a:sym typeface="Calibri" charset="0"/>
              </a:rPr>
              <a:t> required</a:t>
            </a:r>
          </a:p>
          <a:p>
            <a:pPr defTabSz="1295400" eaLnBrk="1">
              <a:spcBef>
                <a:spcPts val="1100"/>
              </a:spcBef>
            </a:pPr>
            <a:endParaRPr lang="en-US" altLang="en-US" sz="1200" dirty="0">
              <a:solidFill>
                <a:srgbClr val="010101"/>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453146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Grp="1" noRot="1" noChangeAspect="1" noChangeArrowheads="1"/>
          </p:cNvSpPr>
          <p:nvPr>
            <p:ph type="sldImg"/>
          </p:nvPr>
        </p:nvSpPr>
        <p:spPr/>
      </p:sp>
      <p:sp>
        <p:nvSpPr>
          <p:cNvPr id="26626" name="Rectangle 2"/>
          <p:cNvSpPr>
            <a:spLocks noGrp="1" noChangeArrowheads="1"/>
          </p:cNvSpPr>
          <p:nvPr>
            <p:ph type="body" idx="1"/>
          </p:nvPr>
        </p:nvSpPr>
        <p:spPr/>
        <p:txBody>
          <a:bodyPr/>
          <a:lstStyle/>
          <a:p>
            <a:pPr eaLnBrk="1">
              <a:defRPr/>
            </a:pPr>
            <a:r>
              <a:rPr lang="en-US" altLang="en-US" sz="1200" dirty="0" smtClean="0">
                <a:latin typeface="Calibri" charset="0"/>
                <a:ea typeface="Calibri" charset="0"/>
                <a:cs typeface="Calibri" charset="0"/>
                <a:sym typeface="Calibri" charset="0"/>
              </a:rPr>
              <a:t>Read the Techniques section from page 4 thru the middle of page 7.</a:t>
            </a:r>
          </a:p>
          <a:p>
            <a:pPr eaLnBrk="1">
              <a:defRPr/>
            </a:pPr>
            <a:r>
              <a:rPr lang="en-US" altLang="en-US" sz="1200" dirty="0" smtClean="0">
                <a:latin typeface="Calibri" charset="0"/>
                <a:ea typeface="Calibri" charset="0"/>
                <a:cs typeface="Calibri" charset="0"/>
                <a:sym typeface="Calibri" charset="0"/>
              </a:rPr>
              <a:t>Think about and then discuss:</a:t>
            </a:r>
          </a:p>
          <a:p>
            <a:pPr eaLnBrk="1">
              <a:buSzPct val="100000"/>
              <a:buFontTx/>
              <a:buChar char="•"/>
              <a:defRPr/>
            </a:pPr>
            <a:r>
              <a:rPr lang="en-US" altLang="en-US" sz="1200" dirty="0" smtClean="0">
                <a:latin typeface="Calibri" charset="0"/>
                <a:ea typeface="Calibri" charset="0"/>
                <a:cs typeface="Calibri" charset="0"/>
                <a:sym typeface="Calibri" charset="0"/>
              </a:rPr>
              <a:t>How do </a:t>
            </a:r>
            <a:r>
              <a:rPr lang="en-US" altLang="en-US" sz="1200" dirty="0" err="1" smtClean="0">
                <a:latin typeface="Calibri" charset="0"/>
                <a:ea typeface="Calibri" charset="0"/>
                <a:cs typeface="Calibri" charset="0"/>
                <a:sym typeface="Calibri" charset="0"/>
              </a:rPr>
              <a:t>Wiliam’s</a:t>
            </a:r>
            <a:r>
              <a:rPr lang="en-US" altLang="en-US" sz="1200" dirty="0" smtClean="0">
                <a:latin typeface="Calibri" charset="0"/>
                <a:ea typeface="Calibri" charset="0"/>
                <a:cs typeface="Calibri" charset="0"/>
                <a:sym typeface="Calibri" charset="0"/>
              </a:rPr>
              <a:t> ideas re: context and transfer impact your thinking? </a:t>
            </a:r>
          </a:p>
          <a:p>
            <a:pPr eaLnBrk="1">
              <a:buSzPct val="100000"/>
              <a:buFontTx/>
              <a:buChar char="•"/>
              <a:defRPr/>
            </a:pPr>
            <a:r>
              <a:rPr lang="en-US" altLang="en-US" sz="1200" dirty="0" smtClean="0">
                <a:latin typeface="Calibri" charset="0"/>
                <a:ea typeface="Calibri" charset="0"/>
                <a:cs typeface="Calibri" charset="0"/>
                <a:sym typeface="Calibri" charset="0"/>
              </a:rPr>
              <a:t>Read the Techniques section from page 4 thru the middle of page 7.</a:t>
            </a:r>
          </a:p>
          <a:p>
            <a:pPr eaLnBrk="1">
              <a:defRPr/>
            </a:pPr>
            <a:r>
              <a:rPr lang="en-US" altLang="en-US" sz="1200" dirty="0" smtClean="0">
                <a:latin typeface="Calibri" charset="0"/>
                <a:ea typeface="Calibri" charset="0"/>
                <a:cs typeface="Calibri" charset="0"/>
                <a:sym typeface="Calibri" charset="0"/>
              </a:rPr>
              <a:t>Think about and then discuss:</a:t>
            </a:r>
          </a:p>
          <a:p>
            <a:pPr eaLnBrk="1">
              <a:buSzPct val="100000"/>
              <a:buFontTx/>
              <a:buChar char="•"/>
              <a:defRPr/>
            </a:pPr>
            <a:r>
              <a:rPr lang="en-US" altLang="en-US" sz="1200" dirty="0" smtClean="0">
                <a:latin typeface="Calibri" charset="0"/>
                <a:ea typeface="Calibri" charset="0"/>
                <a:cs typeface="Calibri" charset="0"/>
                <a:sym typeface="Calibri" charset="0"/>
              </a:rPr>
              <a:t>How do </a:t>
            </a:r>
            <a:r>
              <a:rPr lang="en-US" altLang="en-US" sz="1200" dirty="0" err="1" smtClean="0">
                <a:latin typeface="Calibri" charset="0"/>
                <a:ea typeface="Calibri" charset="0"/>
                <a:cs typeface="Calibri" charset="0"/>
                <a:sym typeface="Calibri" charset="0"/>
              </a:rPr>
              <a:t>Wiliam’s</a:t>
            </a:r>
            <a:r>
              <a:rPr lang="en-US" altLang="en-US" sz="1200" dirty="0" smtClean="0">
                <a:latin typeface="Calibri" charset="0"/>
                <a:ea typeface="Calibri" charset="0"/>
                <a:cs typeface="Calibri" charset="0"/>
                <a:sym typeface="Calibri" charset="0"/>
              </a:rPr>
              <a:t> ideas re: context and transfer impact your thinking?</a:t>
            </a:r>
          </a:p>
          <a:p>
            <a:pPr eaLnBrk="1">
              <a:buSzPct val="100000"/>
              <a:buFontTx/>
              <a:buChar char="•"/>
              <a:defRPr/>
            </a:pPr>
            <a:r>
              <a:rPr lang="en-US" altLang="en-US" sz="1200" dirty="0" smtClean="0">
                <a:latin typeface="Calibri" charset="0"/>
                <a:ea typeface="Calibri" charset="0"/>
                <a:cs typeface="Calibri" charset="0"/>
                <a:sym typeface="Calibri" charset="0"/>
              </a:rPr>
              <a:t>Read the rest of the article. </a:t>
            </a:r>
          </a:p>
          <a:p>
            <a:pPr eaLnBrk="1">
              <a:defRPr/>
            </a:pPr>
            <a:r>
              <a:rPr lang="en-US" altLang="en-US" sz="1200" dirty="0" smtClean="0">
                <a:latin typeface="Calibri" charset="0"/>
                <a:ea typeface="Calibri" charset="0"/>
                <a:cs typeface="Calibri" charset="0"/>
                <a:sym typeface="Calibri" charset="0"/>
              </a:rPr>
              <a:t>Think about and then discuss:</a:t>
            </a:r>
          </a:p>
          <a:p>
            <a:pPr eaLnBrk="1">
              <a:buSzPct val="100000"/>
              <a:buFontTx/>
              <a:buChar char="•"/>
              <a:defRPr/>
            </a:pPr>
            <a:r>
              <a:rPr lang="en-US" altLang="en-US" sz="1200" dirty="0" smtClean="0">
                <a:latin typeface="Calibri" charset="0"/>
                <a:ea typeface="Calibri" charset="0"/>
                <a:cs typeface="Calibri" charset="0"/>
                <a:sym typeface="Calibri" charset="0"/>
              </a:rPr>
              <a:t>How can you use </a:t>
            </a:r>
            <a:r>
              <a:rPr lang="en-US" altLang="en-US" sz="1200" dirty="0" err="1" smtClean="0">
                <a:latin typeface="Calibri" charset="0"/>
                <a:ea typeface="Calibri" charset="0"/>
                <a:cs typeface="Calibri" charset="0"/>
                <a:sym typeface="Calibri" charset="0"/>
              </a:rPr>
              <a:t>Wiliam’s</a:t>
            </a:r>
            <a:r>
              <a:rPr lang="en-US" altLang="en-US" sz="1200" dirty="0" smtClean="0">
                <a:latin typeface="Calibri" charset="0"/>
                <a:ea typeface="Calibri" charset="0"/>
                <a:cs typeface="Calibri" charset="0"/>
                <a:sym typeface="Calibri" charset="0"/>
              </a:rPr>
              <a:t> ideas to craft clear learning targets for your students?</a:t>
            </a:r>
          </a:p>
          <a:p>
            <a:pPr eaLnBrk="1">
              <a:defRPr/>
            </a:pPr>
            <a:r>
              <a:rPr lang="en-US" altLang="en-US" sz="1200" dirty="0" smtClean="0">
                <a:latin typeface="Calibri" charset="0"/>
                <a:ea typeface="Calibri" charset="0"/>
                <a:cs typeface="Calibri" charset="0"/>
                <a:sym typeface="Calibri" charset="0"/>
              </a:rPr>
              <a:t> </a:t>
            </a:r>
          </a:p>
        </p:txBody>
      </p:sp>
    </p:spTree>
    <p:extLst>
      <p:ext uri="{BB962C8B-B14F-4D97-AF65-F5344CB8AC3E}">
        <p14:creationId xmlns:p14="http://schemas.microsoft.com/office/powerpoint/2010/main" val="1844418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a:r>
              <a:rPr lang="en-US" altLang="en-US" sz="2400">
                <a:solidFill>
                  <a:schemeClr val="tx1"/>
                </a:solidFill>
                <a:latin typeface="Calibri" charset="0"/>
                <a:ea typeface="Calibri" charset="0"/>
                <a:cs typeface="Calibri" charset="0"/>
                <a:sym typeface="Calibri" charset="0"/>
              </a:rPr>
              <a:t>Work independently on whatever aspect of lesson planning is most useful for you.  </a:t>
            </a:r>
            <a:endParaRPr lang="en-US" altLang="en-US" sz="2400">
              <a:solidFill>
                <a:schemeClr val="tx1"/>
              </a:solidFill>
              <a:latin typeface="Calibri" charset="0"/>
              <a:ea typeface="Calibri" charset="0"/>
              <a:cs typeface="Calibri" charset="0"/>
            </a:endParaRPr>
          </a:p>
          <a:p>
            <a:pPr eaLnBrk="1"/>
            <a:endParaRPr lang="en-US" altLang="en-US">
              <a:latin typeface="Calibri" charset="0"/>
              <a:ea typeface="Calibri" charset="0"/>
              <a:cs typeface="Calibri" charset="0"/>
            </a:endParaRPr>
          </a:p>
        </p:txBody>
      </p:sp>
    </p:spTree>
    <p:extLst>
      <p:ext uri="{BB962C8B-B14F-4D97-AF65-F5344CB8AC3E}">
        <p14:creationId xmlns:p14="http://schemas.microsoft.com/office/powerpoint/2010/main" val="217436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3"/>
          <p:cNvSpPr>
            <a:spLocks noGrp="1"/>
          </p:cNvSpPr>
          <p:nvPr>
            <p:ph type="sldNum" sz="quarter" idx="10"/>
          </p:nvPr>
        </p:nvSpPr>
        <p:spPr>
          <a:ln/>
        </p:spPr>
        <p:txBody>
          <a:bodyPr/>
          <a:lstStyle>
            <a:lvl1pPr>
              <a:defRPr/>
            </a:lvl1pPr>
          </a:lstStyle>
          <a:p>
            <a:fld id="{5657185D-EEA3-CA42-A642-0715B0E0EE0B}"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583067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E6296F45-3C59-0E47-9600-D787C02D2288}"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2863346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19644492-F3D9-A645-9CD8-65E816B412A0}"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7093445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2715559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04921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2014309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9416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95937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66291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46952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5293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60B75291-2954-9F4D-8C8A-3540A284C303}"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4440992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4696788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893233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640195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009728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386928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97582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05100"/>
            <a:ext cx="5156200" cy="5840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05100"/>
            <a:ext cx="5156200" cy="5840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41403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21697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7043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419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3"/>
          <p:cNvSpPr>
            <a:spLocks noGrp="1"/>
          </p:cNvSpPr>
          <p:nvPr>
            <p:ph type="sldNum" sz="quarter" idx="10"/>
          </p:nvPr>
        </p:nvSpPr>
        <p:spPr>
          <a:ln/>
        </p:spPr>
        <p:txBody>
          <a:bodyPr/>
          <a:lstStyle>
            <a:lvl1pPr>
              <a:defRPr/>
            </a:lvl1pPr>
          </a:lstStyle>
          <a:p>
            <a:fld id="{045D346E-E112-F644-9AA0-ED5F3C273893}"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165382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4543129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3335032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491776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39713"/>
            <a:ext cx="2616200" cy="830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39713"/>
            <a:ext cx="7696200" cy="830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397985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4228847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0498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8654975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039684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830159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50421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p:cNvSpPr>
          <p:nvPr>
            <p:ph type="sldNum" sz="quarter" idx="10"/>
          </p:nvPr>
        </p:nvSpPr>
        <p:spPr>
          <a:ln/>
        </p:spPr>
        <p:txBody>
          <a:bodyPr/>
          <a:lstStyle>
            <a:lvl1pPr>
              <a:defRPr/>
            </a:lvl1pPr>
          </a:lstStyle>
          <a:p>
            <a:fld id="{F4A1C536-BCE5-7444-BBE3-651A00B43A5D}"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526934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486953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0401766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9507841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957988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39521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p:cNvSpPr>
          <p:nvPr>
            <p:ph type="sldNum" sz="quarter" idx="10"/>
          </p:nvPr>
        </p:nvSpPr>
        <p:spPr>
          <a:ln/>
        </p:spPr>
        <p:txBody>
          <a:bodyPr/>
          <a:lstStyle>
            <a:lvl1pPr>
              <a:defRPr/>
            </a:lvl1pPr>
          </a:lstStyle>
          <a:p>
            <a:fld id="{4B69AA5A-C48E-8749-A01B-F46F4E2F9128}"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757047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type="sldNum" sz="quarter" idx="10"/>
          </p:nvPr>
        </p:nvSpPr>
        <p:spPr>
          <a:ln/>
        </p:spPr>
        <p:txBody>
          <a:bodyPr/>
          <a:lstStyle>
            <a:lvl1pPr>
              <a:defRPr/>
            </a:lvl1pPr>
          </a:lstStyle>
          <a:p>
            <a:fld id="{B031A56A-7D27-7743-AD49-7A1A12BE268B}"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058943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p:cNvSpPr>
          <p:nvPr>
            <p:ph type="sldNum" sz="quarter" idx="10"/>
          </p:nvPr>
        </p:nvSpPr>
        <p:spPr>
          <a:ln/>
        </p:spPr>
        <p:txBody>
          <a:bodyPr/>
          <a:lstStyle>
            <a:lvl1pPr>
              <a:defRPr/>
            </a:lvl1pPr>
          </a:lstStyle>
          <a:p>
            <a:fld id="{990606CD-C4EB-BE4D-B666-31467F89DFDA}"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4686067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AA59CB41-72F0-BB43-8C4E-8AFD65804D26}"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843604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E766801F-FF99-4448-90E7-F5A86F36CD4B}"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57309201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p:cNvSpPr>
          <p:nvPr>
            <p:ph type="title"/>
          </p:nvPr>
        </p:nvSpPr>
        <p:spPr bwMode="auto">
          <a:xfrm>
            <a:off x="647700" y="0"/>
            <a:ext cx="11709400" cy="2406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1026" name="Rectangle 2"/>
          <p:cNvSpPr>
            <a:spLocks noGrp="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1027" name="Rectangle 3"/>
          <p:cNvSpPr>
            <a:spLocks noGrp="1"/>
          </p:cNvSpPr>
          <p:nvPr>
            <p:ph type="sldNum" sz="quarter" idx="2"/>
          </p:nvPr>
        </p:nvSpPr>
        <p:spPr bwMode="auto">
          <a:xfrm>
            <a:off x="10666413" y="9124950"/>
            <a:ext cx="339725"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lvl1pPr algn="ctr" defTabSz="825500" eaLnBrk="1">
              <a:defRPr/>
            </a:lvl1pPr>
          </a:lstStyle>
          <a:p>
            <a:fld id="{5391C3E7-1C6F-7042-BE03-592F5122D70D}"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ctr" defTabSz="647700" rtl="0" eaLnBrk="0" fontAlgn="base" hangingPunct="0">
        <a:spcBef>
          <a:spcPct val="0"/>
        </a:spcBef>
        <a:spcAft>
          <a:spcPct val="0"/>
        </a:spcAft>
        <a:defRPr sz="6200" kern="1200">
          <a:solidFill>
            <a:srgbClr val="000000"/>
          </a:solidFill>
          <a:latin typeface="+mj-lt"/>
          <a:ea typeface="+mj-ea"/>
          <a:cs typeface="+mj-cs"/>
          <a:sym typeface="Calibri" charset="0"/>
        </a:defRPr>
      </a:lvl1pPr>
      <a:lvl2pPr algn="ctr" defTabSz="647700"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2pPr>
      <a:lvl3pPr algn="ctr" defTabSz="647700"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3pPr>
      <a:lvl4pPr algn="ctr" defTabSz="647700"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4pPr>
      <a:lvl5pPr algn="ctr" defTabSz="647700"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5pPr>
      <a:lvl6pPr marL="457200" algn="ctr" defTabSz="647700" rtl="0" fontAlgn="base" hangingPunct="0">
        <a:spcBef>
          <a:spcPct val="0"/>
        </a:spcBef>
        <a:spcAft>
          <a:spcPct val="0"/>
        </a:spcAft>
        <a:defRPr sz="6200">
          <a:solidFill>
            <a:srgbClr val="000000"/>
          </a:solidFill>
          <a:latin typeface="Calibri" charset="0"/>
          <a:ea typeface="Calibri" charset="0"/>
          <a:cs typeface="Calibri" charset="0"/>
          <a:sym typeface="Calibri" charset="0"/>
        </a:defRPr>
      </a:lvl6pPr>
      <a:lvl7pPr marL="914400" algn="ctr" defTabSz="647700" rtl="0" fontAlgn="base" hangingPunct="0">
        <a:spcBef>
          <a:spcPct val="0"/>
        </a:spcBef>
        <a:spcAft>
          <a:spcPct val="0"/>
        </a:spcAft>
        <a:defRPr sz="6200">
          <a:solidFill>
            <a:srgbClr val="000000"/>
          </a:solidFill>
          <a:latin typeface="Calibri" charset="0"/>
          <a:ea typeface="Calibri" charset="0"/>
          <a:cs typeface="Calibri" charset="0"/>
          <a:sym typeface="Calibri" charset="0"/>
        </a:defRPr>
      </a:lvl7pPr>
      <a:lvl8pPr marL="1371600" algn="ctr" defTabSz="647700" rtl="0" fontAlgn="base" hangingPunct="0">
        <a:spcBef>
          <a:spcPct val="0"/>
        </a:spcBef>
        <a:spcAft>
          <a:spcPct val="0"/>
        </a:spcAft>
        <a:defRPr sz="6200">
          <a:solidFill>
            <a:srgbClr val="000000"/>
          </a:solidFill>
          <a:latin typeface="Calibri" charset="0"/>
          <a:ea typeface="Calibri" charset="0"/>
          <a:cs typeface="Calibri" charset="0"/>
          <a:sym typeface="Calibri" charset="0"/>
        </a:defRPr>
      </a:lvl8pPr>
      <a:lvl9pPr marL="1828800" algn="ctr" defTabSz="647700" rtl="0" fontAlgn="base" hangingPunct="0">
        <a:spcBef>
          <a:spcPct val="0"/>
        </a:spcBef>
        <a:spcAft>
          <a:spcPct val="0"/>
        </a:spcAft>
        <a:defRPr sz="62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4097" name="Rectangle 1"/>
          <p:cNvSpPr>
            <a:spLocks noGrp="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4098" name="Rectangle 2"/>
          <p:cNvSpPr>
            <a:spLocks noGrp="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ctr" defTabSz="647700" rtl="0" eaLnBrk="0" fontAlgn="base" hangingPunct="0">
        <a:spcBef>
          <a:spcPct val="0"/>
        </a:spcBef>
        <a:spcAft>
          <a:spcPct val="0"/>
        </a:spcAft>
        <a:defRPr sz="6200" kern="1200">
          <a:solidFill>
            <a:srgbClr val="000000"/>
          </a:solidFill>
          <a:latin typeface="+mj-lt"/>
          <a:ea typeface="+mj-ea"/>
          <a:cs typeface="+mj-cs"/>
          <a:sym typeface="Calibri" charset="0"/>
        </a:defRPr>
      </a:lvl1pPr>
      <a:lvl2pPr algn="ctr" defTabSz="647700"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2pPr>
      <a:lvl3pPr algn="ctr" defTabSz="647700"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3pPr>
      <a:lvl4pPr algn="ctr" defTabSz="647700"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4pPr>
      <a:lvl5pPr algn="ctr" defTabSz="647700"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5pPr>
      <a:lvl6pPr marL="457200" algn="ctr" defTabSz="647700" rtl="0" fontAlgn="base" hangingPunct="0">
        <a:spcBef>
          <a:spcPct val="0"/>
        </a:spcBef>
        <a:spcAft>
          <a:spcPct val="0"/>
        </a:spcAft>
        <a:defRPr sz="6200">
          <a:solidFill>
            <a:srgbClr val="000000"/>
          </a:solidFill>
          <a:latin typeface="Calibri" charset="0"/>
          <a:ea typeface="Calibri" charset="0"/>
          <a:cs typeface="Calibri" charset="0"/>
          <a:sym typeface="Calibri" charset="0"/>
        </a:defRPr>
      </a:lvl6pPr>
      <a:lvl7pPr marL="914400" algn="ctr" defTabSz="647700" rtl="0" fontAlgn="base" hangingPunct="0">
        <a:spcBef>
          <a:spcPct val="0"/>
        </a:spcBef>
        <a:spcAft>
          <a:spcPct val="0"/>
        </a:spcAft>
        <a:defRPr sz="6200">
          <a:solidFill>
            <a:srgbClr val="000000"/>
          </a:solidFill>
          <a:latin typeface="Calibri" charset="0"/>
          <a:ea typeface="Calibri" charset="0"/>
          <a:cs typeface="Calibri" charset="0"/>
          <a:sym typeface="Calibri" charset="0"/>
        </a:defRPr>
      </a:lvl7pPr>
      <a:lvl8pPr marL="1371600" algn="ctr" defTabSz="647700" rtl="0" fontAlgn="base" hangingPunct="0">
        <a:spcBef>
          <a:spcPct val="0"/>
        </a:spcBef>
        <a:spcAft>
          <a:spcPct val="0"/>
        </a:spcAft>
        <a:defRPr sz="6200">
          <a:solidFill>
            <a:srgbClr val="000000"/>
          </a:solidFill>
          <a:latin typeface="Calibri" charset="0"/>
          <a:ea typeface="Calibri" charset="0"/>
          <a:cs typeface="Calibri" charset="0"/>
          <a:sym typeface="Calibri" charset="0"/>
        </a:defRPr>
      </a:lvl8pPr>
      <a:lvl9pPr marL="1828800" algn="ctr" defTabSz="647700" rtl="0" fontAlgn="base" hangingPunct="0">
        <a:spcBef>
          <a:spcPct val="0"/>
        </a:spcBef>
        <a:spcAft>
          <a:spcPct val="0"/>
        </a:spcAft>
        <a:defRPr sz="62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5121" name="Rectangle 1"/>
          <p:cNvSpPr>
            <a:spLocks noGrp="1"/>
          </p:cNvSpPr>
          <p:nvPr>
            <p:ph type="title"/>
          </p:nvPr>
        </p:nvSpPr>
        <p:spPr bwMode="auto">
          <a:xfrm>
            <a:off x="1270000" y="239713"/>
            <a:ext cx="10464800" cy="246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5122" name="Rectangle 2"/>
          <p:cNvSpPr>
            <a:spLocks noGrp="1"/>
          </p:cNvSpPr>
          <p:nvPr>
            <p:ph type="body" idx="1"/>
          </p:nvPr>
        </p:nvSpPr>
        <p:spPr bwMode="auto">
          <a:xfrm>
            <a:off x="1270000" y="2705100"/>
            <a:ext cx="10464800" cy="584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defTabSz="647700" rtl="0" eaLnBrk="0" fontAlgn="base" hangingPunct="0">
        <a:spcBef>
          <a:spcPct val="0"/>
        </a:spcBef>
        <a:spcAft>
          <a:spcPct val="0"/>
        </a:spcAft>
        <a:defRPr sz="6200" kern="1200">
          <a:solidFill>
            <a:srgbClr val="000000"/>
          </a:solidFill>
          <a:latin typeface="+mj-lt"/>
          <a:ea typeface="+mj-ea"/>
          <a:cs typeface="+mj-cs"/>
          <a:sym typeface="Calibri" charset="0"/>
        </a:defRPr>
      </a:lvl1pPr>
      <a:lvl2pPr algn="ctr" defTabSz="647700"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2pPr>
      <a:lvl3pPr algn="ctr" defTabSz="647700"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3pPr>
      <a:lvl4pPr algn="ctr" defTabSz="647700"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4pPr>
      <a:lvl5pPr algn="ctr" defTabSz="647700"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5pPr>
      <a:lvl6pPr marL="457200" algn="ctr" defTabSz="647700" rtl="0" fontAlgn="base" hangingPunct="0">
        <a:spcBef>
          <a:spcPct val="0"/>
        </a:spcBef>
        <a:spcAft>
          <a:spcPct val="0"/>
        </a:spcAft>
        <a:defRPr sz="6200">
          <a:solidFill>
            <a:srgbClr val="000000"/>
          </a:solidFill>
          <a:latin typeface="Calibri" charset="0"/>
          <a:ea typeface="Calibri" charset="0"/>
          <a:cs typeface="Calibri" charset="0"/>
          <a:sym typeface="Calibri" charset="0"/>
        </a:defRPr>
      </a:lvl6pPr>
      <a:lvl7pPr marL="914400" algn="ctr" defTabSz="647700" rtl="0" fontAlgn="base" hangingPunct="0">
        <a:spcBef>
          <a:spcPct val="0"/>
        </a:spcBef>
        <a:spcAft>
          <a:spcPct val="0"/>
        </a:spcAft>
        <a:defRPr sz="6200">
          <a:solidFill>
            <a:srgbClr val="000000"/>
          </a:solidFill>
          <a:latin typeface="Calibri" charset="0"/>
          <a:ea typeface="Calibri" charset="0"/>
          <a:cs typeface="Calibri" charset="0"/>
          <a:sym typeface="Calibri" charset="0"/>
        </a:defRPr>
      </a:lvl7pPr>
      <a:lvl8pPr marL="1371600" algn="ctr" defTabSz="647700" rtl="0" fontAlgn="base" hangingPunct="0">
        <a:spcBef>
          <a:spcPct val="0"/>
        </a:spcBef>
        <a:spcAft>
          <a:spcPct val="0"/>
        </a:spcAft>
        <a:defRPr sz="6200">
          <a:solidFill>
            <a:srgbClr val="000000"/>
          </a:solidFill>
          <a:latin typeface="Calibri" charset="0"/>
          <a:ea typeface="Calibri" charset="0"/>
          <a:cs typeface="Calibri" charset="0"/>
          <a:sym typeface="Calibri" charset="0"/>
        </a:defRPr>
      </a:lvl8pPr>
      <a:lvl9pPr marL="1828800" algn="ctr" defTabSz="647700" rtl="0" fontAlgn="base" hangingPunct="0">
        <a:spcBef>
          <a:spcPct val="0"/>
        </a:spcBef>
        <a:spcAft>
          <a:spcPct val="0"/>
        </a:spcAft>
        <a:defRPr sz="62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6145" name="Rectangle 1"/>
          <p:cNvSpPr>
            <a:spLocks noGrp="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6146" name="Rectangle 2"/>
          <p:cNvSpPr>
            <a:spLocks noGrp="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ctr" defTabSz="647700" rtl="0" eaLnBrk="0" fontAlgn="base" hangingPunct="0">
        <a:spcBef>
          <a:spcPct val="0"/>
        </a:spcBef>
        <a:spcAft>
          <a:spcPct val="0"/>
        </a:spcAft>
        <a:defRPr sz="6200" kern="1200">
          <a:solidFill>
            <a:srgbClr val="000000"/>
          </a:solidFill>
          <a:latin typeface="+mj-lt"/>
          <a:ea typeface="+mj-ea"/>
          <a:cs typeface="+mj-cs"/>
          <a:sym typeface="Calibri" charset="0"/>
        </a:defRPr>
      </a:lvl1pPr>
      <a:lvl2pPr algn="ctr" defTabSz="647700"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2pPr>
      <a:lvl3pPr algn="ctr" defTabSz="647700"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3pPr>
      <a:lvl4pPr algn="ctr" defTabSz="647700"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4pPr>
      <a:lvl5pPr algn="ctr" defTabSz="647700"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5pPr>
      <a:lvl6pPr marL="457200" algn="ctr" defTabSz="647700" rtl="0" fontAlgn="base" hangingPunct="0">
        <a:spcBef>
          <a:spcPct val="0"/>
        </a:spcBef>
        <a:spcAft>
          <a:spcPct val="0"/>
        </a:spcAft>
        <a:defRPr sz="6200">
          <a:solidFill>
            <a:srgbClr val="000000"/>
          </a:solidFill>
          <a:latin typeface="Calibri" charset="0"/>
          <a:ea typeface="Calibri" charset="0"/>
          <a:cs typeface="Calibri" charset="0"/>
          <a:sym typeface="Calibri" charset="0"/>
        </a:defRPr>
      </a:lvl6pPr>
      <a:lvl7pPr marL="914400" algn="ctr" defTabSz="647700" rtl="0" fontAlgn="base" hangingPunct="0">
        <a:spcBef>
          <a:spcPct val="0"/>
        </a:spcBef>
        <a:spcAft>
          <a:spcPct val="0"/>
        </a:spcAft>
        <a:defRPr sz="6200">
          <a:solidFill>
            <a:srgbClr val="000000"/>
          </a:solidFill>
          <a:latin typeface="Calibri" charset="0"/>
          <a:ea typeface="Calibri" charset="0"/>
          <a:cs typeface="Calibri" charset="0"/>
          <a:sym typeface="Calibri" charset="0"/>
        </a:defRPr>
      </a:lvl7pPr>
      <a:lvl8pPr marL="1371600" algn="ctr" defTabSz="647700" rtl="0" fontAlgn="base" hangingPunct="0">
        <a:spcBef>
          <a:spcPct val="0"/>
        </a:spcBef>
        <a:spcAft>
          <a:spcPct val="0"/>
        </a:spcAft>
        <a:defRPr sz="6200">
          <a:solidFill>
            <a:srgbClr val="000000"/>
          </a:solidFill>
          <a:latin typeface="Calibri" charset="0"/>
          <a:ea typeface="Calibri" charset="0"/>
          <a:cs typeface="Calibri" charset="0"/>
          <a:sym typeface="Calibri" charset="0"/>
        </a:defRPr>
      </a:lvl8pPr>
      <a:lvl9pPr marL="1828800" algn="ctr" defTabSz="647700" rtl="0" fontAlgn="base" hangingPunct="0">
        <a:spcBef>
          <a:spcPct val="0"/>
        </a:spcBef>
        <a:spcAft>
          <a:spcPct val="0"/>
        </a:spcAft>
        <a:defRPr sz="62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4.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a:endParaRPr lang="en-US" alt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5913" y="274638"/>
            <a:ext cx="12372975" cy="9280525"/>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descr="url?sa=i&amp;rct=j&amp;q=&amp;esrc=s&amp;source=images&amp;cd=&amp;docid=bdMlmNKuKS-yyM&amp;tbnid=8ms5GoY7LIRgzM-&amp;ved=0CAUQjRw&amp;url=http%3A%2F%2Fcatalog.flatworldknowledge.com%2Fbookhub%2F3085%3Fe%3Dketchen_1.0-ch05&amp;ei=sfbhUpCdGI.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46888" y="409575"/>
            <a:ext cx="5845175" cy="581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3554" name="Rectangle 2"/>
          <p:cNvSpPr>
            <a:spLocks noGrp="1" noChangeArrowheads="1"/>
          </p:cNvSpPr>
          <p:nvPr>
            <p:ph type="body" idx="1"/>
          </p:nvPr>
        </p:nvSpPr>
        <p:spPr>
          <a:xfrm>
            <a:off x="406400" y="1231900"/>
            <a:ext cx="6440488" cy="2438400"/>
          </a:xfrm>
        </p:spPr>
        <p:txBody>
          <a:bodyPr/>
          <a:lstStyle/>
          <a:p>
            <a:pPr marL="39688" defTabSz="1295400" eaLnBrk="1">
              <a:spcBef>
                <a:spcPts val="1100"/>
              </a:spcBef>
            </a:pPr>
            <a:r>
              <a:rPr lang="en-US" altLang="en-US" sz="4800" dirty="0">
                <a:solidFill>
                  <a:srgbClr val="010101"/>
                </a:solidFill>
                <a:latin typeface="Calibri" charset="0"/>
                <a:ea typeface="Calibri" charset="0"/>
                <a:cs typeface="Calibri" charset="0"/>
                <a:sym typeface="Calibri" charset="0"/>
              </a:rPr>
              <a:t>How can I improve my learning targets for next year?</a:t>
            </a:r>
            <a:endParaRPr lang="en-US" altLang="en-US" sz="4800" dirty="0"/>
          </a:p>
        </p:txBody>
      </p:sp>
      <p:sp>
        <p:nvSpPr>
          <p:cNvPr id="23555" name="AutoShape 3"/>
          <p:cNvSpPr>
            <a:spLocks/>
          </p:cNvSpPr>
          <p:nvPr/>
        </p:nvSpPr>
        <p:spPr bwMode="auto">
          <a:xfrm>
            <a:off x="10666413" y="9124950"/>
            <a:ext cx="339725" cy="342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defTabSz="825500">
              <a:defRPr sz="1200">
                <a:solidFill>
                  <a:srgbClr val="000000"/>
                </a:solidFill>
                <a:latin typeface="Helvetica" charset="0"/>
                <a:ea typeface="Helvetica" charset="0"/>
                <a:cs typeface="Helvetica" charset="0"/>
                <a:sym typeface="Helvetica" charset="0"/>
              </a:defRPr>
            </a:lvl1pPr>
            <a:lvl2pPr marL="742950" indent="-285750" defTabSz="825500">
              <a:defRPr sz="1200">
                <a:solidFill>
                  <a:srgbClr val="000000"/>
                </a:solidFill>
                <a:latin typeface="Helvetica" charset="0"/>
                <a:ea typeface="Helvetica" charset="0"/>
                <a:cs typeface="Helvetica" charset="0"/>
                <a:sym typeface="Helvetica" charset="0"/>
              </a:defRPr>
            </a:lvl2pPr>
            <a:lvl3pPr marL="1143000" indent="-228600" defTabSz="825500">
              <a:defRPr sz="1200">
                <a:solidFill>
                  <a:srgbClr val="000000"/>
                </a:solidFill>
                <a:latin typeface="Helvetica" charset="0"/>
                <a:ea typeface="Helvetica" charset="0"/>
                <a:cs typeface="Helvetica" charset="0"/>
                <a:sym typeface="Helvetica" charset="0"/>
              </a:defRPr>
            </a:lvl3pPr>
            <a:lvl4pPr marL="1600200" indent="-228600" defTabSz="825500">
              <a:defRPr sz="1200">
                <a:solidFill>
                  <a:srgbClr val="000000"/>
                </a:solidFill>
                <a:latin typeface="Helvetica" charset="0"/>
                <a:ea typeface="Helvetica" charset="0"/>
                <a:cs typeface="Helvetica" charset="0"/>
                <a:sym typeface="Helvetica" charset="0"/>
              </a:defRPr>
            </a:lvl4pPr>
            <a:lvl5pPr marL="2057400" indent="-228600" defTabSz="825500">
              <a:defRPr sz="1200">
                <a:solidFill>
                  <a:srgbClr val="000000"/>
                </a:solidFill>
                <a:latin typeface="Helvetica" charset="0"/>
                <a:ea typeface="Helvetica" charset="0"/>
                <a:cs typeface="Helvetica" charset="0"/>
                <a:sym typeface="Helvetica" charset="0"/>
              </a:defRPr>
            </a:lvl5pPr>
            <a:lvl6pPr marL="25146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fld id="{380466D2-6ECE-0245-809A-9077C64CC5B4}" type="slidenum">
              <a:rPr lang="en-US" altLang="en-US" sz="1600">
                <a:solidFill>
                  <a:srgbClr val="FFFFFF"/>
                </a:solidFill>
                <a:latin typeface="Calibri" charset="0"/>
                <a:ea typeface="Calibri" charset="0"/>
                <a:cs typeface="Calibri" charset="0"/>
                <a:sym typeface="Calibri" charset="0"/>
              </a:rPr>
              <a:pPr algn="ctr" eaLnBrk="1"/>
              <a:t>2</a:t>
            </a:fld>
            <a:endParaRPr lang="en-US" altLang="en-US"/>
          </a:p>
        </p:txBody>
      </p:sp>
      <p:sp>
        <p:nvSpPr>
          <p:cNvPr id="23556" name="AutoShape 4"/>
          <p:cNvSpPr>
            <a:spLocks/>
          </p:cNvSpPr>
          <p:nvPr/>
        </p:nvSpPr>
        <p:spPr bwMode="auto">
          <a:xfrm>
            <a:off x="406400" y="5334000"/>
            <a:ext cx="6985000" cy="29194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1295400">
              <a:defRPr sz="1200">
                <a:solidFill>
                  <a:srgbClr val="000000"/>
                </a:solidFill>
                <a:latin typeface="Helvetica" charset="0"/>
                <a:ea typeface="Helvetica" charset="0"/>
                <a:cs typeface="Helvetica" charset="0"/>
                <a:sym typeface="Helvetica" charset="0"/>
              </a:defRPr>
            </a:lvl1pPr>
            <a:lvl2pPr defTabSz="1295400">
              <a:defRPr sz="1200">
                <a:solidFill>
                  <a:srgbClr val="000000"/>
                </a:solidFill>
                <a:latin typeface="Helvetica" charset="0"/>
                <a:ea typeface="Helvetica" charset="0"/>
                <a:cs typeface="Helvetica" charset="0"/>
                <a:sym typeface="Helvetica" charset="0"/>
              </a:defRPr>
            </a:lvl2pPr>
            <a:lvl3pPr marL="782638" indent="-285750" defTabSz="1295400">
              <a:defRPr sz="1200">
                <a:solidFill>
                  <a:srgbClr val="000000"/>
                </a:solidFill>
                <a:latin typeface="Helvetica" charset="0"/>
                <a:ea typeface="Helvetica" charset="0"/>
                <a:cs typeface="Helvetica" charset="0"/>
                <a:sym typeface="Helvetica" charset="0"/>
              </a:defRPr>
            </a:lvl3pPr>
            <a:lvl4pPr defTabSz="1295400">
              <a:defRPr sz="1200">
                <a:solidFill>
                  <a:srgbClr val="000000"/>
                </a:solidFill>
                <a:latin typeface="Helvetica" charset="0"/>
                <a:ea typeface="Helvetica" charset="0"/>
                <a:cs typeface="Helvetica" charset="0"/>
                <a:sym typeface="Helvetica" charset="0"/>
              </a:defRPr>
            </a:lvl4pPr>
            <a:lvl5pPr defTabSz="1295400">
              <a:defRPr sz="1200">
                <a:solidFill>
                  <a:srgbClr val="000000"/>
                </a:solidFill>
                <a:latin typeface="Helvetica" charset="0"/>
                <a:ea typeface="Helvetica" charset="0"/>
                <a:cs typeface="Helvetica" charset="0"/>
                <a:sym typeface="Helvetica" charset="0"/>
              </a:defRPr>
            </a:lvl5pPr>
            <a:lvl6pPr marL="1371600" defTabSz="129540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defTabSz="129540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defTabSz="129540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defTabSz="129540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lvl="2" eaLnBrk="1">
              <a:spcBef>
                <a:spcPts val="1000"/>
              </a:spcBef>
              <a:buSzPct val="100000"/>
              <a:buFont typeface="Arial" charset="0"/>
              <a:buChar char="–"/>
              <a:defRPr/>
            </a:pPr>
            <a:r>
              <a:rPr lang="en-US" altLang="en-US" sz="3800" smtClean="0">
                <a:solidFill>
                  <a:srgbClr val="010101"/>
                </a:solidFill>
                <a:latin typeface="Calibri" charset="0"/>
                <a:ea typeface="Calibri" charset="0"/>
                <a:cs typeface="Calibri" charset="0"/>
                <a:sym typeface="Calibri" charset="0"/>
              </a:rPr>
              <a:t>I can specify plans for ensuring my learning targets are useful for myself and my students.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5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1" descr="droppedImag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3550" y="622300"/>
            <a:ext cx="4686300" cy="6680200"/>
          </a:xfrm>
          <a:prstGeom prst="rect">
            <a:avLst/>
          </a:prstGeom>
          <a:noFill/>
          <a:ln w="25400" cap="flat" cmpd="sng">
            <a:solidFill>
              <a:srgbClr val="000000"/>
            </a:solidFill>
            <a:prstDash val="solid"/>
            <a:miter lim="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5602" name="AutoShape 2"/>
          <p:cNvSpPr>
            <a:spLocks/>
          </p:cNvSpPr>
          <p:nvPr/>
        </p:nvSpPr>
        <p:spPr bwMode="auto">
          <a:xfrm>
            <a:off x="5732463" y="457200"/>
            <a:ext cx="6642100" cy="392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gn="ctr" defTabSz="584200">
              <a:defRPr sz="3400">
                <a:solidFill>
                  <a:srgbClr val="000000"/>
                </a:solidFill>
                <a:latin typeface="Gill Sans" charset="0"/>
                <a:ea typeface="Gill Sans" charset="0"/>
                <a:cs typeface="Gill Sans" charset="0"/>
                <a:sym typeface="Gill Sans" charset="0"/>
              </a:defRPr>
            </a:lvl1pPr>
            <a:lvl2pPr marL="742950" indent="-285750" algn="ctr" defTabSz="584200">
              <a:defRPr sz="3400">
                <a:solidFill>
                  <a:srgbClr val="000000"/>
                </a:solidFill>
                <a:latin typeface="Gill Sans" charset="0"/>
                <a:ea typeface="Gill Sans" charset="0"/>
                <a:cs typeface="Gill Sans" charset="0"/>
                <a:sym typeface="Gill Sans" charset="0"/>
              </a:defRPr>
            </a:lvl2pPr>
            <a:lvl3pPr marL="1143000" indent="-228600" algn="ctr" defTabSz="584200">
              <a:defRPr sz="3400">
                <a:solidFill>
                  <a:srgbClr val="000000"/>
                </a:solidFill>
                <a:latin typeface="Gill Sans" charset="0"/>
                <a:ea typeface="Gill Sans" charset="0"/>
                <a:cs typeface="Gill Sans" charset="0"/>
                <a:sym typeface="Gill Sans" charset="0"/>
              </a:defRPr>
            </a:lvl3pPr>
            <a:lvl4pPr marL="1600200" indent="-228600" algn="ctr" defTabSz="584200">
              <a:defRPr sz="3400">
                <a:solidFill>
                  <a:srgbClr val="000000"/>
                </a:solidFill>
                <a:latin typeface="Gill Sans" charset="0"/>
                <a:ea typeface="Gill Sans" charset="0"/>
                <a:cs typeface="Gill Sans" charset="0"/>
                <a:sym typeface="Gill Sans" charset="0"/>
              </a:defRPr>
            </a:lvl4pPr>
            <a:lvl5pPr marL="2057400" indent="-228600" algn="ctr" defTabSz="584200">
              <a:defRPr sz="3400">
                <a:solidFill>
                  <a:srgbClr val="000000"/>
                </a:solidFill>
                <a:latin typeface="Gill Sans" charset="0"/>
                <a:ea typeface="Gill Sans" charset="0"/>
                <a:cs typeface="Gill Sans" charset="0"/>
                <a:sym typeface="Gill Sans" charset="0"/>
              </a:defRPr>
            </a:lvl5pPr>
            <a:lvl6pPr marL="25146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algn="l" eaLnBrk="1"/>
            <a:r>
              <a:rPr lang="en-US" altLang="en-US" sz="3600">
                <a:latin typeface="Calibri" charset="0"/>
                <a:ea typeface="Calibri" charset="0"/>
                <a:cs typeface="Calibri" charset="0"/>
                <a:sym typeface="Calibri" charset="0"/>
              </a:rPr>
              <a:t>Read pages 1-3 and top of page 4.</a:t>
            </a:r>
          </a:p>
          <a:p>
            <a:pPr algn="l" eaLnBrk="1"/>
            <a:r>
              <a:rPr lang="en-US" altLang="en-US" sz="3600">
                <a:latin typeface="Calibri" charset="0"/>
                <a:ea typeface="Calibri" charset="0"/>
                <a:cs typeface="Calibri" charset="0"/>
                <a:sym typeface="Calibri" charset="0"/>
              </a:rPr>
              <a:t>Think about and then discuss:</a:t>
            </a:r>
          </a:p>
          <a:p>
            <a:pPr algn="l" eaLnBrk="1">
              <a:buFontTx/>
              <a:buChar char="•"/>
            </a:pPr>
            <a:r>
              <a:rPr lang="en-US" altLang="en-US" sz="3600">
                <a:latin typeface="Calibri" charset="0"/>
                <a:ea typeface="Calibri" charset="0"/>
                <a:cs typeface="Calibri" charset="0"/>
                <a:sym typeface="Calibri" charset="0"/>
              </a:rPr>
              <a:t>What insights or ideas did you have that you will be able to apply to your classroom?</a:t>
            </a:r>
          </a:p>
        </p:txBody>
      </p:sp>
      <p:sp>
        <p:nvSpPr>
          <p:cNvPr id="25603" name="AutoShape 3"/>
          <p:cNvSpPr>
            <a:spLocks/>
          </p:cNvSpPr>
          <p:nvPr/>
        </p:nvSpPr>
        <p:spPr bwMode="auto">
          <a:xfrm>
            <a:off x="606425" y="7421563"/>
            <a:ext cx="12331700" cy="3073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gn="ctr" defTabSz="584200">
              <a:defRPr sz="3400">
                <a:solidFill>
                  <a:srgbClr val="000000"/>
                </a:solidFill>
                <a:latin typeface="Gill Sans" charset="0"/>
                <a:ea typeface="Gill Sans" charset="0"/>
                <a:cs typeface="Gill Sans" charset="0"/>
                <a:sym typeface="Gill Sans" charset="0"/>
              </a:defRPr>
            </a:lvl1pPr>
            <a:lvl2pPr marL="742950" indent="-285750" algn="ctr" defTabSz="584200">
              <a:defRPr sz="3400">
                <a:solidFill>
                  <a:srgbClr val="000000"/>
                </a:solidFill>
                <a:latin typeface="Gill Sans" charset="0"/>
                <a:ea typeface="Gill Sans" charset="0"/>
                <a:cs typeface="Gill Sans" charset="0"/>
                <a:sym typeface="Gill Sans" charset="0"/>
              </a:defRPr>
            </a:lvl2pPr>
            <a:lvl3pPr marL="1143000" indent="-228600" algn="ctr" defTabSz="584200">
              <a:defRPr sz="3400">
                <a:solidFill>
                  <a:srgbClr val="000000"/>
                </a:solidFill>
                <a:latin typeface="Gill Sans" charset="0"/>
                <a:ea typeface="Gill Sans" charset="0"/>
                <a:cs typeface="Gill Sans" charset="0"/>
                <a:sym typeface="Gill Sans" charset="0"/>
              </a:defRPr>
            </a:lvl3pPr>
            <a:lvl4pPr marL="1600200" indent="-228600" algn="ctr" defTabSz="584200">
              <a:defRPr sz="3400">
                <a:solidFill>
                  <a:srgbClr val="000000"/>
                </a:solidFill>
                <a:latin typeface="Gill Sans" charset="0"/>
                <a:ea typeface="Gill Sans" charset="0"/>
                <a:cs typeface="Gill Sans" charset="0"/>
                <a:sym typeface="Gill Sans" charset="0"/>
              </a:defRPr>
            </a:lvl4pPr>
            <a:lvl5pPr marL="2057400" indent="-228600" algn="ctr" defTabSz="584200">
              <a:defRPr sz="3400">
                <a:solidFill>
                  <a:srgbClr val="000000"/>
                </a:solidFill>
                <a:latin typeface="Gill Sans" charset="0"/>
                <a:ea typeface="Gill Sans" charset="0"/>
                <a:cs typeface="Gill Sans" charset="0"/>
                <a:sym typeface="Gill Sans" charset="0"/>
              </a:defRPr>
            </a:lvl5pPr>
            <a:lvl6pPr marL="25146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algn="l" eaLnBrk="1"/>
            <a:r>
              <a:rPr lang="en-US" altLang="en-US" sz="3200">
                <a:latin typeface="Calibri" charset="0"/>
                <a:ea typeface="Calibri" charset="0"/>
                <a:cs typeface="Calibri" charset="0"/>
                <a:sym typeface="Calibri" charset="0"/>
              </a:rPr>
              <a:t>Read the rest of the article. </a:t>
            </a:r>
          </a:p>
          <a:p>
            <a:pPr algn="l" eaLnBrk="1"/>
            <a:r>
              <a:rPr lang="en-US" altLang="en-US" sz="3200">
                <a:latin typeface="Calibri" charset="0"/>
                <a:ea typeface="Calibri" charset="0"/>
                <a:cs typeface="Calibri" charset="0"/>
                <a:sym typeface="Calibri" charset="0"/>
              </a:rPr>
              <a:t>Think about and then discuss:</a:t>
            </a:r>
          </a:p>
          <a:p>
            <a:pPr algn="l" eaLnBrk="1">
              <a:buFontTx/>
              <a:buChar char="•"/>
            </a:pPr>
            <a:r>
              <a:rPr lang="en-US" altLang="en-US" sz="3200">
                <a:latin typeface="Calibri" charset="0"/>
                <a:ea typeface="Calibri" charset="0"/>
                <a:cs typeface="Calibri" charset="0"/>
                <a:sym typeface="Calibri" charset="0"/>
              </a:rPr>
              <a:t>How can you use Wiliam’s ideas to craft clear learning targets for your students?</a:t>
            </a:r>
          </a:p>
          <a:p>
            <a:pPr algn="l" eaLnBrk="1"/>
            <a:r>
              <a:rPr lang="en-US" altLang="en-US" sz="3200">
                <a:latin typeface="Calibri" charset="0"/>
                <a:ea typeface="Calibri" charset="0"/>
                <a:cs typeface="Calibri" charset="0"/>
                <a:sym typeface="Calibri" charset="0"/>
              </a:rPr>
              <a:t> </a:t>
            </a:r>
          </a:p>
        </p:txBody>
      </p:sp>
      <p:sp>
        <p:nvSpPr>
          <p:cNvPr id="25604" name="AutoShape 4"/>
          <p:cNvSpPr>
            <a:spLocks/>
          </p:cNvSpPr>
          <p:nvPr/>
        </p:nvSpPr>
        <p:spPr bwMode="auto">
          <a:xfrm>
            <a:off x="5727700" y="3352800"/>
            <a:ext cx="6921500" cy="392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algn="ctr" defTabSz="584200">
              <a:defRPr sz="3400">
                <a:solidFill>
                  <a:srgbClr val="000000"/>
                </a:solidFill>
                <a:latin typeface="Gill Sans" charset="0"/>
                <a:ea typeface="Gill Sans" charset="0"/>
                <a:cs typeface="Gill Sans" charset="0"/>
                <a:sym typeface="Gill Sans" charset="0"/>
              </a:defRPr>
            </a:lvl1pPr>
            <a:lvl2pPr marL="742950" indent="-285750" algn="ctr" defTabSz="584200">
              <a:defRPr sz="3400">
                <a:solidFill>
                  <a:srgbClr val="000000"/>
                </a:solidFill>
                <a:latin typeface="Gill Sans" charset="0"/>
                <a:ea typeface="Gill Sans" charset="0"/>
                <a:cs typeface="Gill Sans" charset="0"/>
                <a:sym typeface="Gill Sans" charset="0"/>
              </a:defRPr>
            </a:lvl2pPr>
            <a:lvl3pPr marL="1143000" indent="-228600" algn="ctr" defTabSz="584200">
              <a:defRPr sz="3400">
                <a:solidFill>
                  <a:srgbClr val="000000"/>
                </a:solidFill>
                <a:latin typeface="Gill Sans" charset="0"/>
                <a:ea typeface="Gill Sans" charset="0"/>
                <a:cs typeface="Gill Sans" charset="0"/>
                <a:sym typeface="Gill Sans" charset="0"/>
              </a:defRPr>
            </a:lvl3pPr>
            <a:lvl4pPr marL="1600200" indent="-228600" algn="ctr" defTabSz="584200">
              <a:defRPr sz="3400">
                <a:solidFill>
                  <a:srgbClr val="000000"/>
                </a:solidFill>
                <a:latin typeface="Gill Sans" charset="0"/>
                <a:ea typeface="Gill Sans" charset="0"/>
                <a:cs typeface="Gill Sans" charset="0"/>
                <a:sym typeface="Gill Sans" charset="0"/>
              </a:defRPr>
            </a:lvl4pPr>
            <a:lvl5pPr marL="2057400" indent="-228600" algn="ctr" defTabSz="584200">
              <a:defRPr sz="3400">
                <a:solidFill>
                  <a:srgbClr val="000000"/>
                </a:solidFill>
                <a:latin typeface="Gill Sans" charset="0"/>
                <a:ea typeface="Gill Sans" charset="0"/>
                <a:cs typeface="Gill Sans" charset="0"/>
                <a:sym typeface="Gill Sans" charset="0"/>
              </a:defRPr>
            </a:lvl5pPr>
            <a:lvl6pPr marL="25146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algn="l" eaLnBrk="1"/>
            <a:r>
              <a:rPr lang="en-US" altLang="en-US" sz="3600">
                <a:latin typeface="Calibri" charset="0"/>
                <a:ea typeface="Calibri" charset="0"/>
                <a:cs typeface="Calibri" charset="0"/>
                <a:sym typeface="Calibri" charset="0"/>
              </a:rPr>
              <a:t>Read the Techniques section from page 4 thru the middle of page 7.</a:t>
            </a:r>
          </a:p>
          <a:p>
            <a:pPr algn="l" eaLnBrk="1"/>
            <a:r>
              <a:rPr lang="en-US" altLang="en-US" sz="3600">
                <a:latin typeface="Calibri" charset="0"/>
                <a:ea typeface="Calibri" charset="0"/>
                <a:cs typeface="Calibri" charset="0"/>
                <a:sym typeface="Calibri" charset="0"/>
              </a:rPr>
              <a:t>Think about and then discuss:</a:t>
            </a:r>
          </a:p>
          <a:p>
            <a:pPr algn="l" eaLnBrk="1">
              <a:buFontTx/>
              <a:buChar char="•"/>
            </a:pPr>
            <a:r>
              <a:rPr lang="en-US" altLang="en-US" sz="3600">
                <a:latin typeface="Calibri" charset="0"/>
                <a:ea typeface="Calibri" charset="0"/>
                <a:cs typeface="Calibri" charset="0"/>
                <a:sym typeface="Calibri" charset="0"/>
              </a:rPr>
              <a:t>How do Wiliam’s ideas re: context and transfer impact your thinking?</a:t>
            </a:r>
            <a:endParaRPr lang="en-US" altLang="en-US" sz="1200">
              <a:latin typeface="Helvetica" charset="0"/>
              <a:ea typeface="Helvetica" charset="0"/>
              <a:cs typeface="Helvetica" charset="0"/>
              <a:sym typeface="Helvetica" charset="0"/>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AutoShape 4"/>
          <p:cNvSpPr>
            <a:spLocks/>
          </p:cNvSpPr>
          <p:nvPr/>
        </p:nvSpPr>
        <p:spPr bwMode="auto">
          <a:xfrm>
            <a:off x="3949700" y="685800"/>
            <a:ext cx="8420100" cy="3352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lstStyle>
            <a:lvl1pPr algn="ctr" defTabSz="584200">
              <a:defRPr sz="3400">
                <a:solidFill>
                  <a:srgbClr val="000000"/>
                </a:solidFill>
                <a:latin typeface="Gill Sans" charset="0"/>
                <a:ea typeface="Gill Sans" charset="0"/>
                <a:cs typeface="Gill Sans" charset="0"/>
                <a:sym typeface="Gill Sans" charset="0"/>
              </a:defRPr>
            </a:lvl1pPr>
            <a:lvl2pPr marL="742950" indent="-285750" algn="ctr" defTabSz="584200">
              <a:defRPr sz="3400">
                <a:solidFill>
                  <a:srgbClr val="000000"/>
                </a:solidFill>
                <a:latin typeface="Gill Sans" charset="0"/>
                <a:ea typeface="Gill Sans" charset="0"/>
                <a:cs typeface="Gill Sans" charset="0"/>
                <a:sym typeface="Gill Sans" charset="0"/>
              </a:defRPr>
            </a:lvl2pPr>
            <a:lvl3pPr marL="1143000" indent="-228600" algn="ctr" defTabSz="584200">
              <a:defRPr sz="3400">
                <a:solidFill>
                  <a:srgbClr val="000000"/>
                </a:solidFill>
                <a:latin typeface="Gill Sans" charset="0"/>
                <a:ea typeface="Gill Sans" charset="0"/>
                <a:cs typeface="Gill Sans" charset="0"/>
                <a:sym typeface="Gill Sans" charset="0"/>
              </a:defRPr>
            </a:lvl3pPr>
            <a:lvl4pPr marL="1600200" indent="-228600" algn="ctr" defTabSz="584200">
              <a:defRPr sz="3400">
                <a:solidFill>
                  <a:srgbClr val="000000"/>
                </a:solidFill>
                <a:latin typeface="Gill Sans" charset="0"/>
                <a:ea typeface="Gill Sans" charset="0"/>
                <a:cs typeface="Gill Sans" charset="0"/>
                <a:sym typeface="Gill Sans" charset="0"/>
              </a:defRPr>
            </a:lvl4pPr>
            <a:lvl5pPr marL="2057400" indent="-228600" algn="ctr" defTabSz="584200">
              <a:defRPr sz="3400">
                <a:solidFill>
                  <a:srgbClr val="000000"/>
                </a:solidFill>
                <a:latin typeface="Gill Sans" charset="0"/>
                <a:ea typeface="Gill Sans" charset="0"/>
                <a:cs typeface="Gill Sans" charset="0"/>
                <a:sym typeface="Gill Sans" charset="0"/>
              </a:defRPr>
            </a:lvl5pPr>
            <a:lvl6pPr marL="25146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eaLnBrk="1"/>
            <a:r>
              <a:rPr lang="en-US" altLang="en-US" sz="4800" b="1">
                <a:solidFill>
                  <a:schemeClr val="tx1"/>
                </a:solidFill>
                <a:latin typeface="Calibri" charset="0"/>
                <a:ea typeface="Calibri" charset="0"/>
                <a:cs typeface="Calibri" charset="0"/>
                <a:sym typeface="Calibri" charset="0"/>
              </a:rPr>
              <a:t>Work independently on whatever aspect of lesson planning is most useful for you.  </a:t>
            </a:r>
            <a:endParaRPr lang="en-US" altLang="en-US" sz="4800">
              <a:solidFill>
                <a:schemeClr val="tx1"/>
              </a:solidFill>
              <a:latin typeface="Helvetica" charset="0"/>
              <a:ea typeface="Helvetica" charset="0"/>
              <a:cs typeface="Helvetica" charset="0"/>
              <a:sym typeface="Helvetica" charset="0"/>
            </a:endParaRPr>
          </a:p>
        </p:txBody>
      </p:sp>
      <p:sp>
        <p:nvSpPr>
          <p:cNvPr id="12290" name="TextBox 2"/>
          <p:cNvSpPr txBox="1">
            <a:spLocks noChangeArrowheads="1"/>
          </p:cNvSpPr>
          <p:nvPr/>
        </p:nvSpPr>
        <p:spPr bwMode="auto">
          <a:xfrm>
            <a:off x="482600" y="685800"/>
            <a:ext cx="34671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r>
              <a:rPr lang="en-US" altLang="en-US" sz="6000">
                <a:latin typeface="Calibri" charset="0"/>
                <a:ea typeface="Calibri" charset="0"/>
                <a:cs typeface="Calibri" charset="0"/>
              </a:rPr>
              <a:t>Work time</a:t>
            </a:r>
          </a:p>
        </p:txBody>
      </p:sp>
      <p:pic>
        <p:nvPicPr>
          <p:cNvPr id="1229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4343400"/>
            <a:ext cx="13100050" cy="712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3657</TotalTime>
  <Words>489</Words>
  <Application>Microsoft Macintosh PowerPoint</Application>
  <PresentationFormat>Custom</PresentationFormat>
  <Paragraphs>40</Paragraphs>
  <Slides>4</Slides>
  <Notes>4</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4</vt:i4>
      </vt:variant>
    </vt:vector>
  </HeadingPairs>
  <TitlesOfParts>
    <vt:vector size="13" baseType="lpstr">
      <vt:lpstr>Calibri</vt:lpstr>
      <vt:lpstr>Gill Sans</vt:lpstr>
      <vt:lpstr>Helvetica</vt:lpstr>
      <vt:lpstr>Lucida Grande</vt:lpstr>
      <vt:lpstr>Arial</vt:lpstr>
      <vt:lpstr>Office Theme</vt:lpstr>
      <vt:lpstr>Office Theme</vt:lpstr>
      <vt:lpstr>Office Theme</vt:lpstr>
      <vt:lpstr>Office Theme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6</cp:revision>
  <dcterms:modified xsi:type="dcterms:W3CDTF">2016-01-25T01:48:17Z</dcterms:modified>
</cp:coreProperties>
</file>